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  <p:sldMasterId id="2147483672" r:id="rId2"/>
  </p:sldMasterIdLst>
  <p:notesMasterIdLst>
    <p:notesMasterId r:id="rId9"/>
  </p:notesMasterIdLst>
  <p:sldIdLst>
    <p:sldId id="280" r:id="rId3"/>
    <p:sldId id="281" r:id="rId4"/>
    <p:sldId id="282" r:id="rId5"/>
    <p:sldId id="262" r:id="rId6"/>
    <p:sldId id="279" r:id="rId7"/>
    <p:sldId id="267" r:id="rId8"/>
  </p:sldIdLst>
  <p:sldSz cx="10058400" cy="7772400"/>
  <p:notesSz cx="7315200" cy="96012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FFFAEB"/>
    <a:srgbClr val="FFF1C5"/>
    <a:srgbClr val="FFF8E1"/>
    <a:srgbClr val="FFDB69"/>
    <a:srgbClr val="FFE89F"/>
    <a:srgbClr val="E7EFF9"/>
    <a:srgbClr val="019D69"/>
    <a:srgbClr val="00A249"/>
    <a:srgbClr val="214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ADD419-7551-4A99-B3B5-E599A54C2ACE}" v="12" dt="2022-04-06T17:47:05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2100" y="11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CB4444-1371-4A59-92D7-861B8043029F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27150" y="720725"/>
            <a:ext cx="46609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315F321-8594-4DD7-B839-27368F57C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5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7E31-2A05-47DD-9C2F-43C5482FF5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8AF2-A11E-40EF-838E-D07F43B6F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8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7E31-2A05-47DD-9C2F-43C5482FF5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8AF2-A11E-40EF-838E-D07F43B6F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2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4" y="352637"/>
            <a:ext cx="2488407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74" y="352637"/>
            <a:ext cx="7301071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7E31-2A05-47DD-9C2F-43C5482FF5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8AF2-A11E-40EF-838E-D07F43B6F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9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2E8A-9DF8-4C89-8916-F7E81DE88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B5E0-2EB1-4C25-9EC2-91CA47AFB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17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2E8A-9DF8-4C89-8916-F7E81DE88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B5E0-2EB1-4C25-9EC2-91CA47AFB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79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2E8A-9DF8-4C89-8916-F7E81DE88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B5E0-2EB1-4C25-9EC2-91CA47AFB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50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9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9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2E8A-9DF8-4C89-8916-F7E81DE88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B5E0-2EB1-4C25-9EC2-91CA47AFB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1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2E8A-9DF8-4C89-8916-F7E81DE88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B5E0-2EB1-4C25-9EC2-91CA47AFB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57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2E8A-9DF8-4C89-8916-F7E81DE88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B5E0-2EB1-4C25-9EC2-91CA47AFB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37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2E8A-9DF8-4C89-8916-F7E81DE88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B5E0-2EB1-4C25-9EC2-91CA47AFB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73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2E8A-9DF8-4C89-8916-F7E81DE88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B5E0-2EB1-4C25-9EC2-91CA47AFB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2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7E31-2A05-47DD-9C2F-43C5482FF5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8AF2-A11E-40EF-838E-D07F43B6F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80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2E8A-9DF8-4C89-8916-F7E81DE88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B5E0-2EB1-4C25-9EC2-91CA47AFB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48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2E8A-9DF8-4C89-8916-F7E81DE88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B5E0-2EB1-4C25-9EC2-91CA47AFB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09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2E8A-9DF8-4C89-8916-F7E81DE88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B5E0-2EB1-4C25-9EC2-91CA47AFB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20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7E31-2A05-47DD-9C2F-43C5482FF5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8AF2-A11E-40EF-838E-D07F43B6F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1" y="2054649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9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7E31-2A05-47DD-9C2F-43C5482FF5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8AF2-A11E-40EF-838E-D07F43B6F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5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7E31-2A05-47DD-9C2F-43C5482FF5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8AF2-A11E-40EF-838E-D07F43B6F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3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7E31-2A05-47DD-9C2F-43C5482FF5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8AF2-A11E-40EF-838E-D07F43B6F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7E31-2A05-47DD-9C2F-43C5482FF5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8AF2-A11E-40EF-838E-D07F43B6F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4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7E31-2A05-47DD-9C2F-43C5482FF5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8AF2-A11E-40EF-838E-D07F43B6F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5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17E31-2A05-47DD-9C2F-43C5482FF5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B8AF2-A11E-40EF-838E-D07F43B6F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5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9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7E31-2A05-47DD-9C2F-43C5482FF5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8AF2-A11E-40EF-838E-D07F43B6F8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9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9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12E8A-9DF8-4C89-8916-F7E81DE88D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B5E0-2EB1-4C25-9EC2-91CA47AFB7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0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indoor, floor, chair, room&#10;&#10;Description automatically generated">
            <a:extLst>
              <a:ext uri="{FF2B5EF4-FFF2-40B4-BE49-F238E27FC236}">
                <a16:creationId xmlns:a16="http://schemas.microsoft.com/office/drawing/2014/main" id="{F97A7877-4596-4392-8747-7548BBB69A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058400" cy="777831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EADE1A7-5D3E-47C9-BF7B-E7576E3610D8}"/>
              </a:ext>
            </a:extLst>
          </p:cNvPr>
          <p:cNvSpPr/>
          <p:nvPr/>
        </p:nvSpPr>
        <p:spPr>
          <a:xfrm>
            <a:off x="-2" y="6519956"/>
            <a:ext cx="10058400" cy="710223"/>
          </a:xfrm>
          <a:prstGeom prst="rect">
            <a:avLst/>
          </a:prstGeom>
          <a:solidFill>
            <a:srgbClr val="FFF1C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5463" y="366250"/>
            <a:ext cx="2039386" cy="963798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9B17279-0758-46A7-9C3D-5E247FD2D2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29" y="285510"/>
            <a:ext cx="5291667" cy="11252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4" y="6519956"/>
            <a:ext cx="9519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spc="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Glare Light Shaping Optical</a:t>
            </a:r>
            <a:r>
              <a:rPr lang="en-US" i="1" kern="0" spc="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kern="0" spc="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Film. </a:t>
            </a:r>
          </a:p>
          <a:p>
            <a:pPr algn="ctr"/>
            <a:r>
              <a:rPr lang="en-US" b="1" spc="6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Fits Like A Troffer, Hangs Like A Pendant</a:t>
            </a: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Picture 23" descr="A picture containing text, businesscard, stationary, envelope&#10;&#10;Description automatically generated">
            <a:extLst>
              <a:ext uri="{FF2B5EF4-FFF2-40B4-BE49-F238E27FC236}">
                <a16:creationId xmlns:a16="http://schemas.microsoft.com/office/drawing/2014/main" id="{C8794659-438F-42ED-89D5-6527E56A25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14" y="725089"/>
            <a:ext cx="8684201" cy="48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7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AECA5C6D-0E02-4450-BC2E-070A9CAE8D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653" y="-29283"/>
            <a:ext cx="10030793" cy="7772400"/>
          </a:xfrm>
          <a:prstGeom prst="rect">
            <a:avLst/>
          </a:prstGeom>
        </p:spPr>
      </p:pic>
      <p:pic>
        <p:nvPicPr>
          <p:cNvPr id="79" name="Picture 78" descr="A picture containing text&#10;&#10;Description automatically generated">
            <a:extLst>
              <a:ext uri="{FF2B5EF4-FFF2-40B4-BE49-F238E27FC236}">
                <a16:creationId xmlns:a16="http://schemas.microsoft.com/office/drawing/2014/main" id="{3DF67D8E-1BDA-484D-B819-1018640986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4" y="4898"/>
            <a:ext cx="10058400" cy="53313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70719" y="5346322"/>
            <a:ext cx="3951890" cy="49244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brightest light is dimmed </a:t>
            </a:r>
          </a:p>
          <a:p>
            <a:pPr algn="r"/>
            <a:r>
              <a:rPr lang="en-US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partially reflected backwards</a:t>
            </a:r>
            <a:endParaRPr lang="en-US" sz="1300" b="1" spc="1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8386" y="5920654"/>
            <a:ext cx="3951890" cy="49244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 shaping optical film layers direct </a:t>
            </a:r>
          </a:p>
          <a:p>
            <a:pPr algn="r"/>
            <a:r>
              <a:rPr lang="en-US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soft diffused light evenly to the work plane</a:t>
            </a:r>
            <a:endParaRPr lang="en-US" sz="1300" b="1" spc="1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52623" y="7145356"/>
            <a:ext cx="5802546" cy="292388"/>
          </a:xfrm>
          <a:prstGeom prst="rect">
            <a:avLst/>
          </a:prstGeom>
          <a:solidFill>
            <a:schemeClr val="bg1">
              <a:alpha val="12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angle light has a soft cutoff that reduces glare</a:t>
            </a:r>
            <a:endParaRPr lang="en-US" sz="1300" b="1" spc="1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5248550" y="3670723"/>
            <a:ext cx="0" cy="2413567"/>
          </a:xfrm>
          <a:prstGeom prst="line">
            <a:avLst/>
          </a:prstGeom>
          <a:ln w="15875">
            <a:solidFill>
              <a:srgbClr val="DE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097016" y="2687380"/>
            <a:ext cx="0" cy="4517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097019" y="3139116"/>
            <a:ext cx="2497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F4D5491-7A75-4337-B144-474FCC999065}"/>
              </a:ext>
            </a:extLst>
          </p:cNvPr>
          <p:cNvCxnSpPr>
            <a:cxnSpLocks/>
          </p:cNvCxnSpPr>
          <p:nvPr/>
        </p:nvCxnSpPr>
        <p:spPr>
          <a:xfrm>
            <a:off x="0" y="5327000"/>
            <a:ext cx="10058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3E4C80-4648-420E-BD72-D31C2458BE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688" y="602811"/>
            <a:ext cx="3412702" cy="725715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9CDC422-8322-4EEE-B5FC-C25F96A15EC1}"/>
              </a:ext>
            </a:extLst>
          </p:cNvPr>
          <p:cNvCxnSpPr>
            <a:cxnSpLocks/>
          </p:cNvCxnSpPr>
          <p:nvPr/>
        </p:nvCxnSpPr>
        <p:spPr>
          <a:xfrm>
            <a:off x="6516837" y="4343400"/>
            <a:ext cx="0" cy="1171163"/>
          </a:xfrm>
          <a:prstGeom prst="line">
            <a:avLst/>
          </a:prstGeom>
          <a:ln w="15875">
            <a:solidFill>
              <a:srgbClr val="DE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85DA780-108F-4338-9369-F6AD536BAD0F}"/>
              </a:ext>
            </a:extLst>
          </p:cNvPr>
          <p:cNvSpPr txBox="1"/>
          <p:nvPr/>
        </p:nvSpPr>
        <p:spPr>
          <a:xfrm>
            <a:off x="3498146" y="6535886"/>
            <a:ext cx="4667665" cy="49244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 scattered up-light is evenly diffused on </a:t>
            </a:r>
          </a:p>
          <a:p>
            <a:pPr algn="r"/>
            <a:r>
              <a:rPr lang="en-US" sz="1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panel to give your room a soft open feel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42C0B90-A5EA-4766-BC39-8F6159C1A5DA}"/>
              </a:ext>
            </a:extLst>
          </p:cNvPr>
          <p:cNvCxnSpPr>
            <a:cxnSpLocks/>
          </p:cNvCxnSpPr>
          <p:nvPr/>
        </p:nvCxnSpPr>
        <p:spPr>
          <a:xfrm>
            <a:off x="6516837" y="5514563"/>
            <a:ext cx="268851" cy="0"/>
          </a:xfrm>
          <a:prstGeom prst="line">
            <a:avLst/>
          </a:prstGeom>
          <a:ln w="15875">
            <a:solidFill>
              <a:srgbClr val="DE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30FD936-B01F-46A5-906C-7BA8ED3D3866}"/>
              </a:ext>
            </a:extLst>
          </p:cNvPr>
          <p:cNvCxnSpPr>
            <a:cxnSpLocks/>
          </p:cNvCxnSpPr>
          <p:nvPr/>
        </p:nvCxnSpPr>
        <p:spPr>
          <a:xfrm>
            <a:off x="5248550" y="6084290"/>
            <a:ext cx="268851" cy="0"/>
          </a:xfrm>
          <a:prstGeom prst="line">
            <a:avLst/>
          </a:prstGeom>
          <a:ln w="15875">
            <a:solidFill>
              <a:srgbClr val="DE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5CEF419-7E7E-432C-8856-0E33E5F5F453}"/>
              </a:ext>
            </a:extLst>
          </p:cNvPr>
          <p:cNvCxnSpPr>
            <a:cxnSpLocks/>
          </p:cNvCxnSpPr>
          <p:nvPr/>
        </p:nvCxnSpPr>
        <p:spPr>
          <a:xfrm>
            <a:off x="3955871" y="1796143"/>
            <a:ext cx="0" cy="4908875"/>
          </a:xfrm>
          <a:prstGeom prst="line">
            <a:avLst/>
          </a:prstGeom>
          <a:ln w="15875">
            <a:solidFill>
              <a:srgbClr val="DE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6770F39-BABE-4381-90B8-217772AE60E1}"/>
              </a:ext>
            </a:extLst>
          </p:cNvPr>
          <p:cNvCxnSpPr>
            <a:cxnSpLocks/>
          </p:cNvCxnSpPr>
          <p:nvPr/>
        </p:nvCxnSpPr>
        <p:spPr>
          <a:xfrm>
            <a:off x="3955871" y="6705018"/>
            <a:ext cx="268851" cy="0"/>
          </a:xfrm>
          <a:prstGeom prst="line">
            <a:avLst/>
          </a:prstGeom>
          <a:ln w="15875">
            <a:solidFill>
              <a:srgbClr val="DE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1658AF6-F4A3-484F-95D4-F58B73A7F3FA}"/>
              </a:ext>
            </a:extLst>
          </p:cNvPr>
          <p:cNvCxnSpPr>
            <a:cxnSpLocks/>
          </p:cNvCxnSpPr>
          <p:nvPr/>
        </p:nvCxnSpPr>
        <p:spPr>
          <a:xfrm>
            <a:off x="2584274" y="2772490"/>
            <a:ext cx="0" cy="4540046"/>
          </a:xfrm>
          <a:prstGeom prst="line">
            <a:avLst/>
          </a:prstGeom>
          <a:ln w="15875">
            <a:solidFill>
              <a:srgbClr val="DE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91B6C5E-E52C-4D50-9566-9D98B6BBAA76}"/>
              </a:ext>
            </a:extLst>
          </p:cNvPr>
          <p:cNvCxnSpPr>
            <a:cxnSpLocks/>
          </p:cNvCxnSpPr>
          <p:nvPr/>
        </p:nvCxnSpPr>
        <p:spPr>
          <a:xfrm>
            <a:off x="2584274" y="7301857"/>
            <a:ext cx="268851" cy="0"/>
          </a:xfrm>
          <a:prstGeom prst="line">
            <a:avLst/>
          </a:prstGeom>
          <a:ln w="15875">
            <a:solidFill>
              <a:srgbClr val="DE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12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AEB"/>
            </a:gs>
            <a:gs pos="100000">
              <a:schemeClr val="tx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8F5E4B9F-DCD1-4DE9-81D2-341AC0F46F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21" y="116205"/>
            <a:ext cx="4054727" cy="39755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43924" y="3871963"/>
            <a:ext cx="4054729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Outer Shell: </a:t>
            </a:r>
            <a:r>
              <a:rPr lang="en-US" sz="140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Condenses and diffuses both the up and down light</a:t>
            </a:r>
            <a:endParaRPr lang="en-US" sz="1400" b="1" spc="11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5097016" y="2687380"/>
            <a:ext cx="0" cy="4517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097019" y="3139116"/>
            <a:ext cx="2497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D3E4C80-4648-420E-BD72-D31C2458BE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419" y="116205"/>
            <a:ext cx="3412702" cy="725715"/>
          </a:xfrm>
          <a:prstGeom prst="rect">
            <a:avLst/>
          </a:prstGeom>
        </p:spPr>
      </p:pic>
      <p:pic>
        <p:nvPicPr>
          <p:cNvPr id="8" name="Picture 7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EEC72EAD-741E-4A86-9572-0A161143FC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81906">
            <a:off x="683934" y="3933501"/>
            <a:ext cx="3764575" cy="211659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5340B16-4E64-42A2-AB43-82B2A0DAB915}"/>
              </a:ext>
            </a:extLst>
          </p:cNvPr>
          <p:cNvSpPr txBox="1"/>
          <p:nvPr/>
        </p:nvSpPr>
        <p:spPr>
          <a:xfrm>
            <a:off x="5283530" y="2751324"/>
            <a:ext cx="3951890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800" b="1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 Shaping Diffuser Film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5A9875-0AD2-4829-8B9C-D0A54A9C92F4}"/>
              </a:ext>
            </a:extLst>
          </p:cNvPr>
          <p:cNvSpPr txBox="1"/>
          <p:nvPr/>
        </p:nvSpPr>
        <p:spPr>
          <a:xfrm>
            <a:off x="5625327" y="3130697"/>
            <a:ext cx="3951890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Overlay: </a:t>
            </a:r>
            <a:r>
              <a:rPr lang="en-US" sz="140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Further condenses the light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96755D-C9EB-494D-A726-5787B4CCFC6F}"/>
              </a:ext>
            </a:extLst>
          </p:cNvPr>
          <p:cNvSpPr txBox="1"/>
          <p:nvPr/>
        </p:nvSpPr>
        <p:spPr>
          <a:xfrm>
            <a:off x="5643924" y="3406454"/>
            <a:ext cx="395189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 Strips: </a:t>
            </a:r>
            <a:r>
              <a:rPr lang="en-US" sz="140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Reflects and diffuses the bright areas of the LED strip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46ECF0D-2B40-4127-9DDA-17B9707F37C0}"/>
              </a:ext>
            </a:extLst>
          </p:cNvPr>
          <p:cNvCxnSpPr>
            <a:cxnSpLocks/>
          </p:cNvCxnSpPr>
          <p:nvPr/>
        </p:nvCxnSpPr>
        <p:spPr>
          <a:xfrm>
            <a:off x="3275763" y="1654768"/>
            <a:ext cx="2275441" cy="0"/>
          </a:xfrm>
          <a:prstGeom prst="line">
            <a:avLst/>
          </a:prstGeom>
          <a:ln w="15875">
            <a:solidFill>
              <a:srgbClr val="DE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D82095-3A09-495E-8148-BE13A0E3E5D9}"/>
              </a:ext>
            </a:extLst>
          </p:cNvPr>
          <p:cNvSpPr txBox="1"/>
          <p:nvPr/>
        </p:nvSpPr>
        <p:spPr>
          <a:xfrm>
            <a:off x="5625327" y="4711132"/>
            <a:ext cx="4283061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Aluminum Powder Coated Panel: </a:t>
            </a:r>
            <a:br>
              <a:rPr lang="en-US" sz="1400" b="1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Fits in the ceiling grid like any troffer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5E520D-FC6D-4181-B3F4-E3EE6EDE9B80}"/>
              </a:ext>
            </a:extLst>
          </p:cNvPr>
          <p:cNvSpPr txBox="1"/>
          <p:nvPr/>
        </p:nvSpPr>
        <p:spPr>
          <a:xfrm>
            <a:off x="5625327" y="1536243"/>
            <a:ext cx="4513644" cy="73866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Advanced Thermal Protection: </a:t>
            </a:r>
            <a:br>
              <a:rPr lang="en-US" sz="1400" b="1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Aluminum heat sink is exposed to </a:t>
            </a:r>
          </a:p>
          <a:p>
            <a:r>
              <a:rPr lang="en-US" sz="140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circulating room air for long LED life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8CD1E7B-40DF-4D00-86E5-1FDB3721AF61}"/>
              </a:ext>
            </a:extLst>
          </p:cNvPr>
          <p:cNvSpPr txBox="1"/>
          <p:nvPr/>
        </p:nvSpPr>
        <p:spPr>
          <a:xfrm>
            <a:off x="5643924" y="6110829"/>
            <a:ext cx="4283061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Powered Wire Rope: </a:t>
            </a:r>
            <a:br>
              <a:rPr lang="en-US" sz="1400" b="1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spc="11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 insert each wire end into the grippers and you’re done. Saves on installation time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534A01F-F915-48AF-AA92-1369621D5880}"/>
              </a:ext>
            </a:extLst>
          </p:cNvPr>
          <p:cNvCxnSpPr>
            <a:cxnSpLocks/>
          </p:cNvCxnSpPr>
          <p:nvPr/>
        </p:nvCxnSpPr>
        <p:spPr>
          <a:xfrm>
            <a:off x="4382879" y="3269734"/>
            <a:ext cx="1158206" cy="7110"/>
          </a:xfrm>
          <a:prstGeom prst="line">
            <a:avLst/>
          </a:prstGeom>
          <a:ln w="15875">
            <a:solidFill>
              <a:srgbClr val="DE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44BA73-D629-4C8D-A357-FFE76F98C5AE}"/>
              </a:ext>
            </a:extLst>
          </p:cNvPr>
          <p:cNvCxnSpPr>
            <a:cxnSpLocks/>
          </p:cNvCxnSpPr>
          <p:nvPr/>
        </p:nvCxnSpPr>
        <p:spPr>
          <a:xfrm>
            <a:off x="4382879" y="3634411"/>
            <a:ext cx="1158206" cy="12325"/>
          </a:xfrm>
          <a:prstGeom prst="line">
            <a:avLst/>
          </a:prstGeom>
          <a:ln w="15875">
            <a:solidFill>
              <a:srgbClr val="DE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C66D90-F543-4B36-B0B8-FA7A49EC1014}"/>
              </a:ext>
            </a:extLst>
          </p:cNvPr>
          <p:cNvCxnSpPr>
            <a:cxnSpLocks/>
          </p:cNvCxnSpPr>
          <p:nvPr/>
        </p:nvCxnSpPr>
        <p:spPr>
          <a:xfrm>
            <a:off x="4382879" y="4015028"/>
            <a:ext cx="1158206" cy="0"/>
          </a:xfrm>
          <a:prstGeom prst="line">
            <a:avLst/>
          </a:prstGeom>
          <a:ln w="15875">
            <a:solidFill>
              <a:srgbClr val="DE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E2D369B-985A-4A47-B226-A85C6A3BD888}"/>
              </a:ext>
            </a:extLst>
          </p:cNvPr>
          <p:cNvCxnSpPr>
            <a:cxnSpLocks/>
          </p:cNvCxnSpPr>
          <p:nvPr/>
        </p:nvCxnSpPr>
        <p:spPr>
          <a:xfrm>
            <a:off x="4450097" y="4860778"/>
            <a:ext cx="1158206" cy="0"/>
          </a:xfrm>
          <a:prstGeom prst="line">
            <a:avLst/>
          </a:prstGeom>
          <a:ln w="15875">
            <a:solidFill>
              <a:srgbClr val="DE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ED2E6EB5-2BB4-4A29-A371-EE26431D05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5184" y="5865491"/>
            <a:ext cx="2979879" cy="1449709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503F4E4-2C44-4630-B3CE-38D34A5AB39C}"/>
              </a:ext>
            </a:extLst>
          </p:cNvPr>
          <p:cNvCxnSpPr>
            <a:cxnSpLocks/>
          </p:cNvCxnSpPr>
          <p:nvPr/>
        </p:nvCxnSpPr>
        <p:spPr>
          <a:xfrm>
            <a:off x="1854926" y="6241086"/>
            <a:ext cx="3686159" cy="0"/>
          </a:xfrm>
          <a:prstGeom prst="line">
            <a:avLst/>
          </a:prstGeom>
          <a:ln w="15875">
            <a:solidFill>
              <a:srgbClr val="DE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08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DA6D1B-9FE8-4E1D-BFE3-50AE161C10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0058400" cy="777240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>
            <a:off x="6321778" y="1253878"/>
            <a:ext cx="2883389" cy="0"/>
          </a:xfrm>
          <a:prstGeom prst="line">
            <a:avLst/>
          </a:prstGeom>
          <a:ln w="12700">
            <a:solidFill>
              <a:srgbClr val="DE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2848" y="2878561"/>
            <a:ext cx="9168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Description</a:t>
            </a:r>
          </a:p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1.5” depth light engine features 4 layers of light shaping diffusion film providing soft low glare illumination with 50% up-light. The light engine quickly connects to a troffer style aluminum ceiling grid panel with low voltage powered wire rope. The textured powder coat paint evenly diffuses the soft up-light, creating a pleasing volumetric effect. </a:t>
            </a:r>
            <a:endParaRPr lang="en-US" sz="11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84716" y="4845250"/>
            <a:ext cx="2827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Construction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Ultra-shallow light engine depth of 1.75” with sealed lens system design for maintenance free fixture life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.032” aluminum base panel with textured powder coat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Aluminum heat sink cooled by circulating room air for long LED life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3368" y="5505291"/>
            <a:ext cx="3458042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Electrical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 engine powered with low voltage through wire rope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Quick connect gripper attachments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100-277V standard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Optional 347V LED driver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 0-10v dimming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Multiple driver upgrade options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5-year limited warranty includes all components</a:t>
            </a:r>
          </a:p>
          <a:p>
            <a:pPr defTabSz="914400"/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1663" y="4966711"/>
            <a:ext cx="3416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Rated Life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66,000+ hours L70 TM-21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75575" y="5665671"/>
            <a:ext cx="2632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Installation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Panel drops into ceiling grid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 electrical connections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 engine installs last with powered wire rope with gripper quick connects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15845" y="1660783"/>
            <a:ext cx="464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 &amp; Specifications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33055" y="6887851"/>
            <a:ext cx="250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MADE IN CANADA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5237" y="3859701"/>
            <a:ext cx="3568193" cy="161581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Optics</a:t>
            </a:r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1.5” depth light engine includes 4 layers of light shaping diffusion film</a:t>
            </a:r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Fully diffused low glare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optics provide unprecedented efficacy up to 142 lm/w</a:t>
            </a:r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50% up-light or option for no up-light</a:t>
            </a:r>
          </a:p>
          <a:p>
            <a:pPr marL="171430" indent="-171430">
              <a:buFont typeface="Arial" panose="020B0604020202020204" pitchFamily="34" charset="0"/>
              <a:buChar char="•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 engine mounted to main panel with powered wire rope.</a:t>
            </a:r>
          </a:p>
          <a:p>
            <a:pPr marL="171430" indent="-171430">
              <a:buFont typeface="Arial" panose="020B0604020202020204" pitchFamily="34" charset="0"/>
              <a:buChar char="•"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84716" y="3946853"/>
            <a:ext cx="27835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</a:t>
            </a:r>
          </a:p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new construction or remodel with suspended ceilings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36801" y="3936925"/>
            <a:ext cx="2709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Master/Satellite wiring certified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Emergency battery backup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Whips available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06A84A-42AA-463E-BB68-A11913D64073}"/>
              </a:ext>
            </a:extLst>
          </p:cNvPr>
          <p:cNvSpPr txBox="1"/>
          <p:nvPr/>
        </p:nvSpPr>
        <p:spPr>
          <a:xfrm>
            <a:off x="4058686" y="6667029"/>
            <a:ext cx="27096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Size Options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 2’x2’ and 2’x4’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in custom sizes</a:t>
            </a: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Picture 19" descr="Shape&#10;&#10;Description automatically generated with medium confidence">
            <a:extLst>
              <a:ext uri="{FF2B5EF4-FFF2-40B4-BE49-F238E27FC236}">
                <a16:creationId xmlns:a16="http://schemas.microsoft.com/office/drawing/2014/main" id="{8333B44E-1CEE-46CB-9B43-7A38A8E98F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448" y="521964"/>
            <a:ext cx="3590811" cy="763590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EF4AE59-3587-47C6-8F7E-378380778A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538" y="600919"/>
            <a:ext cx="5510769" cy="186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3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78ECDA4-5CF9-491E-9B22-A3F65C135D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56169" y="1614791"/>
            <a:ext cx="5037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Photometry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56169" y="2117028"/>
            <a:ext cx="8879024" cy="27448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Fixture: DM-V-24-48-36W-I-50L-CT41-D-120-X   CCT: 4100K   Lumens: 4849   Efficacy: 141 lm/w   CRI: 83 (no up-light)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57" y="407896"/>
            <a:ext cx="2058645" cy="972900"/>
          </a:xfrm>
          <a:prstGeom prst="rect">
            <a:avLst/>
          </a:prstGeom>
        </p:spPr>
      </p:pic>
      <p:pic>
        <p:nvPicPr>
          <p:cNvPr id="6" name="Picture 5" descr="Diagram&#10;&#10;Description automatically generated with low confidence">
            <a:extLst>
              <a:ext uri="{FF2B5EF4-FFF2-40B4-BE49-F238E27FC236}">
                <a16:creationId xmlns:a16="http://schemas.microsoft.com/office/drawing/2014/main" id="{A5EC6795-5AC7-4D0A-87BF-7EAE5DB522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4767" y="4963336"/>
            <a:ext cx="2252982" cy="1743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57D79B2B-89CE-48DC-A62E-C2E3055E78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9983" y="2513658"/>
            <a:ext cx="4295210" cy="21474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53D2529D-4145-4D19-8133-2809CB5D42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270" y="2513658"/>
            <a:ext cx="4164156" cy="41676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3BD993-60DE-489E-B5DF-50F3929342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334" y="531488"/>
            <a:ext cx="3412702" cy="72571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C2F621-D246-4116-B8FB-456CB5AFEC2B}"/>
              </a:ext>
            </a:extLst>
          </p:cNvPr>
          <p:cNvCxnSpPr>
            <a:cxnSpLocks/>
          </p:cNvCxnSpPr>
          <p:nvPr/>
        </p:nvCxnSpPr>
        <p:spPr>
          <a:xfrm>
            <a:off x="6621864" y="1285182"/>
            <a:ext cx="2765859" cy="0"/>
          </a:xfrm>
          <a:prstGeom prst="line">
            <a:avLst/>
          </a:prstGeom>
          <a:ln w="12700">
            <a:solidFill>
              <a:srgbClr val="DEA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302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33EE8D4E-9446-47BD-858D-95F51E3F6A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36" name="Rectangle 135"/>
          <p:cNvSpPr/>
          <p:nvPr/>
        </p:nvSpPr>
        <p:spPr>
          <a:xfrm>
            <a:off x="1421894" y="1640450"/>
            <a:ext cx="999406" cy="548324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449650" y="4027161"/>
            <a:ext cx="455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32L 	3200 lm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42L	4200 lm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50L	5000 lm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40510" y="1690791"/>
            <a:ext cx="1111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449661" y="1690791"/>
            <a:ext cx="3692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DM-V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	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Dimensions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440510" y="2049236"/>
            <a:ext cx="1111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Width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15373" y="2662665"/>
            <a:ext cx="1111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Length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424512" y="2662665"/>
            <a:ext cx="1915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	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24”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48	 48”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449650" y="2046814"/>
            <a:ext cx="207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	12”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 	24”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15383" y="3154219"/>
            <a:ext cx="1406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Wattage</a:t>
            </a:r>
            <a:endParaRPr lang="en-US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40509" y="3481939"/>
            <a:ext cx="151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Driver </a:t>
            </a:r>
          </a:p>
          <a:p>
            <a:r>
              <a:rPr lang="en-US" sz="1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Mounting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458308" y="3509223"/>
            <a:ext cx="4148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Integral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420327" y="3964262"/>
            <a:ext cx="1111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Nominal</a:t>
            </a:r>
          </a:p>
          <a:p>
            <a:r>
              <a:rPr lang="en-US" sz="1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Lumens</a:t>
            </a:r>
            <a:endParaRPr lang="en-US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>
            <a:off x="518415" y="3937984"/>
            <a:ext cx="52618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478931" y="1219410"/>
            <a:ext cx="5038303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        CODE        OPTIONS      DESCRIPTION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440509" y="809642"/>
            <a:ext cx="3152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ORDERING GUIDE</a:t>
            </a:r>
          </a:p>
        </p:txBody>
      </p:sp>
      <p:cxnSp>
        <p:nvCxnSpPr>
          <p:cNvPr id="162" name="Straight Connector 161"/>
          <p:cNvCxnSpPr/>
          <p:nvPr/>
        </p:nvCxnSpPr>
        <p:spPr>
          <a:xfrm>
            <a:off x="518416" y="3439326"/>
            <a:ext cx="52741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518416" y="3111894"/>
            <a:ext cx="52741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518416" y="2638566"/>
            <a:ext cx="52741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478930" y="1982213"/>
            <a:ext cx="52618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518416" y="4781789"/>
            <a:ext cx="52741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1421894" y="1737924"/>
            <a:ext cx="999406" cy="182521"/>
          </a:xfrm>
          <a:prstGeom prst="rect">
            <a:avLst/>
          </a:prstGeom>
          <a:solidFill>
            <a:srgbClr val="FFF1C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1425107" y="2081226"/>
            <a:ext cx="999406" cy="182521"/>
          </a:xfrm>
          <a:prstGeom prst="rect">
            <a:avLst/>
          </a:prstGeom>
          <a:solidFill>
            <a:srgbClr val="FFF1C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1421891" y="2709896"/>
            <a:ext cx="999406" cy="182521"/>
          </a:xfrm>
          <a:prstGeom prst="rect">
            <a:avLst/>
          </a:prstGeom>
          <a:solidFill>
            <a:srgbClr val="FFF1C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1425107" y="3182404"/>
            <a:ext cx="999406" cy="182521"/>
          </a:xfrm>
          <a:prstGeom prst="rect">
            <a:avLst/>
          </a:prstGeom>
          <a:solidFill>
            <a:srgbClr val="FFF1C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1425107" y="4012565"/>
            <a:ext cx="999406" cy="182521"/>
          </a:xfrm>
          <a:prstGeom prst="rect">
            <a:avLst/>
          </a:prstGeom>
          <a:solidFill>
            <a:srgbClr val="FFF1C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1421888" y="3509559"/>
            <a:ext cx="999406" cy="182521"/>
          </a:xfrm>
          <a:prstGeom prst="rect">
            <a:avLst/>
          </a:prstGeom>
          <a:solidFill>
            <a:srgbClr val="FFF1C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40510" y="4842812"/>
            <a:ext cx="1111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CCT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2456774" y="4811924"/>
            <a:ext cx="3836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CT35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3500k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CT41	4100k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1421887" y="4851944"/>
            <a:ext cx="999406" cy="182521"/>
          </a:xfrm>
          <a:prstGeom prst="rect">
            <a:avLst/>
          </a:prstGeom>
          <a:solidFill>
            <a:srgbClr val="FFF1C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424525" y="5653794"/>
            <a:ext cx="1111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</a:t>
            </a:r>
            <a:endParaRPr lang="en-US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12161" y="5981499"/>
            <a:ext cx="1111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Voltage</a:t>
            </a:r>
            <a:endParaRPr lang="en-US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2421299" y="5968799"/>
            <a:ext cx="2482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120 	 100 – 277 V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347 	 100  - 347 V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424525" y="6446144"/>
            <a:ext cx="1111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Options</a:t>
            </a:r>
            <a:endParaRPr lang="en-US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456775" y="5677615"/>
            <a:ext cx="3924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	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 Dim 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(0-10V, PWM, Trim Pot)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2449659" y="6477360"/>
            <a:ext cx="4618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25000"/>
            </a:pPr>
            <a:r>
              <a:rPr lang="en-US" sz="12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X	No Options</a:t>
            </a:r>
          </a:p>
          <a:p>
            <a:pPr>
              <a:buSzPct val="25000"/>
            </a:pPr>
            <a:r>
              <a:rPr lang="en-US" sz="12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EBB	Emergency Battery Backup</a:t>
            </a:r>
          </a:p>
          <a:p>
            <a:pPr>
              <a:buSzPct val="25000"/>
            </a:pPr>
            <a:r>
              <a:rPr lang="en-US" sz="12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MS          	Master/Satellite Wiring</a:t>
            </a:r>
          </a:p>
        </p:txBody>
      </p:sp>
      <p:cxnSp>
        <p:nvCxnSpPr>
          <p:cNvPr id="190" name="Straight Connector 189"/>
          <p:cNvCxnSpPr/>
          <p:nvPr/>
        </p:nvCxnSpPr>
        <p:spPr>
          <a:xfrm flipV="1">
            <a:off x="530648" y="5935878"/>
            <a:ext cx="5261884" cy="5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530648" y="6424819"/>
            <a:ext cx="52496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Rectangle 191"/>
          <p:cNvSpPr/>
          <p:nvPr/>
        </p:nvSpPr>
        <p:spPr>
          <a:xfrm>
            <a:off x="1421890" y="5677950"/>
            <a:ext cx="999406" cy="182521"/>
          </a:xfrm>
          <a:prstGeom prst="rect">
            <a:avLst/>
          </a:prstGeom>
          <a:solidFill>
            <a:srgbClr val="FFF1C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1421888" y="6016029"/>
            <a:ext cx="999406" cy="182521"/>
          </a:xfrm>
          <a:prstGeom prst="rect">
            <a:avLst/>
          </a:prstGeom>
          <a:solidFill>
            <a:srgbClr val="FFF1C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1419524" y="6493375"/>
            <a:ext cx="999406" cy="182521"/>
          </a:xfrm>
          <a:prstGeom prst="rect">
            <a:avLst/>
          </a:prstGeom>
          <a:solidFill>
            <a:srgbClr val="FFF1C5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5" name="Straight Connector 194"/>
          <p:cNvCxnSpPr/>
          <p:nvPr/>
        </p:nvCxnSpPr>
        <p:spPr>
          <a:xfrm>
            <a:off x="530648" y="5610049"/>
            <a:ext cx="52496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>
            <a:off x="6062697" y="592595"/>
            <a:ext cx="0" cy="6709483"/>
          </a:xfrm>
          <a:prstGeom prst="line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/>
          <p:cNvSpPr/>
          <p:nvPr/>
        </p:nvSpPr>
        <p:spPr>
          <a:xfrm>
            <a:off x="6208710" y="6600919"/>
            <a:ext cx="368561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2019 </a:t>
            </a:r>
            <a:r>
              <a:rPr lang="en-US" sz="9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Illumisoft</a:t>
            </a:r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Lighting Canada Ltd. All rights reserved. Please refer to online specifications for the most up-to-date content as specifications are subject to change without notice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6203818" y="6061296"/>
            <a:ext cx="3310889" cy="43087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Illumisoft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Lighting Canada Ltd.</a:t>
            </a:r>
          </a:p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160 Spruce St. Ottawa ON K1R 1C6 Canada</a:t>
            </a:r>
          </a:p>
        </p:txBody>
      </p:sp>
      <p:sp>
        <p:nvSpPr>
          <p:cNvPr id="206" name="TextBox 141"/>
          <p:cNvSpPr txBox="1"/>
          <p:nvPr/>
        </p:nvSpPr>
        <p:spPr>
          <a:xfrm>
            <a:off x="6177362" y="3950267"/>
            <a:ext cx="3716963" cy="73865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>
            <a:defPPr>
              <a:defRPr lang="en-US"/>
            </a:defPPr>
            <a:lvl1pPr marL="0" algn="l" defTabSz="151525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626" algn="l" defTabSz="151525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5252" algn="l" defTabSz="151525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2878" algn="l" defTabSz="151525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30504" algn="l" defTabSz="151525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88131" algn="l" defTabSz="151525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5757" algn="l" defTabSz="151525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03383" algn="l" defTabSz="151525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61009" algn="l" defTabSz="151525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10"/>
            <a:r>
              <a:rPr lang="en-US" sz="1400" b="1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Canadian Sales: </a:t>
            </a:r>
          </a:p>
          <a:p>
            <a:pPr defTabSz="914310"/>
            <a:r>
              <a:rPr lang="en-US" sz="14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cdnsales@illumisoftlighting.com   </a:t>
            </a:r>
          </a:p>
          <a:p>
            <a:pPr defTabSz="914310"/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888-441-0555   Press #1</a:t>
            </a:r>
            <a:endParaRPr lang="en-US" sz="14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07" name="TextBox 142"/>
          <p:cNvSpPr txBox="1"/>
          <p:nvPr/>
        </p:nvSpPr>
        <p:spPr>
          <a:xfrm>
            <a:off x="6203818" y="5135523"/>
            <a:ext cx="3703546" cy="73865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>
            <a:defPPr>
              <a:defRPr lang="en-US"/>
            </a:defPPr>
            <a:lvl1pPr marL="0" algn="l" defTabSz="151525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626" algn="l" defTabSz="151525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5252" algn="l" defTabSz="151525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2878" algn="l" defTabSz="151525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30504" algn="l" defTabSz="151525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88131" algn="l" defTabSz="151525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45757" algn="l" defTabSz="151525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03383" algn="l" defTabSz="151525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61009" algn="l" defTabSz="1515252" rtl="0" eaLnBrk="1" latinLnBrk="0" hangingPunct="1"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10"/>
            <a:r>
              <a:rPr lang="en-US" sz="14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USA Sales: </a:t>
            </a:r>
          </a:p>
          <a:p>
            <a:pPr defTabSz="914310"/>
            <a:r>
              <a:rPr lang="en-US" sz="14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brett@illumisoftlighting.com   </a:t>
            </a:r>
          </a:p>
          <a:p>
            <a:pPr defTabSz="914310"/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613-851-3660</a:t>
            </a:r>
            <a:endParaRPr lang="en-US" sz="1400" kern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208" name="Picture 20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572" y="3669338"/>
            <a:ext cx="561859" cy="280930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4185" y="4848145"/>
            <a:ext cx="555167" cy="29191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458308" y="3192511"/>
            <a:ext cx="4148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XXW</a:t>
            </a:r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See Model Chart For Wattage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301" y="2022339"/>
            <a:ext cx="2258329" cy="1067269"/>
          </a:xfrm>
          <a:prstGeom prst="rect">
            <a:avLst/>
          </a:prstGeom>
        </p:spPr>
      </p:pic>
      <p:pic>
        <p:nvPicPr>
          <p:cNvPr id="54" name="Picture 5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9C6AC04-994C-4AAB-A83E-FD5A0EA628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095" y="994985"/>
            <a:ext cx="3649790" cy="77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113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5087</TotalTime>
  <Words>600</Words>
  <Application>Microsoft Office PowerPoint</Application>
  <PresentationFormat>Custom</PresentationFormat>
  <Paragraphs>96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Open Sans</vt:lpstr>
      <vt:lpstr>Arial</vt:lpstr>
      <vt:lpstr>Calibri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Howe</dc:creator>
  <cp:lastModifiedBy>nick latreille</cp:lastModifiedBy>
  <cp:revision>407</cp:revision>
  <cp:lastPrinted>2022-04-06T17:49:18Z</cp:lastPrinted>
  <dcterms:created xsi:type="dcterms:W3CDTF">2019-06-16T20:42:22Z</dcterms:created>
  <dcterms:modified xsi:type="dcterms:W3CDTF">2022-05-03T18:49:00Z</dcterms:modified>
</cp:coreProperties>
</file>